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85" r:id="rId2"/>
  </p:sldMasterIdLst>
  <p:notesMasterIdLst>
    <p:notesMasterId r:id="rId11"/>
  </p:notesMasterIdLst>
  <p:handoutMasterIdLst>
    <p:handoutMasterId r:id="rId12"/>
  </p:handoutMasterIdLst>
  <p:sldIdLst>
    <p:sldId id="265" r:id="rId3"/>
    <p:sldId id="266" r:id="rId4"/>
    <p:sldId id="268" r:id="rId5"/>
    <p:sldId id="260" r:id="rId6"/>
    <p:sldId id="275" r:id="rId7"/>
    <p:sldId id="261" r:id="rId8"/>
    <p:sldId id="271" r:id="rId9"/>
    <p:sldId id="277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86441"/>
  </p:normalViewPr>
  <p:slideViewPr>
    <p:cSldViewPr snapToGrid="0" snapToObjects="1">
      <p:cViewPr>
        <p:scale>
          <a:sx n="87" d="100"/>
          <a:sy n="87" d="100"/>
        </p:scale>
        <p:origin x="616" y="184"/>
      </p:cViewPr>
      <p:guideLst/>
    </p:cSldViewPr>
  </p:slideViewPr>
  <p:outlineViewPr>
    <p:cViewPr>
      <p:scale>
        <a:sx n="33" d="100"/>
        <a:sy n="33" d="100"/>
      </p:scale>
      <p:origin x="0" y="-13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B0ED8-CC84-434C-850B-8796E01B0CF4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4AC9A-DB12-2B42-A6DF-C4978CC045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946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5F34C-76A5-C048-B1F6-2C2076CFE1B4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ED2DE-D3F1-F143-828B-3FC3EB4C7E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49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5BC7-8586-2D43-B13B-78A71AAD6716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1DF-CEBF-E946-B5E8-B4E605C659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5BC7-8586-2D43-B13B-78A71AAD6716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1DF-CEBF-E946-B5E8-B4E605C659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5BC7-8586-2D43-B13B-78A71AAD6716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1DF-CEBF-E946-B5E8-B4E605C659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85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5BC7-8586-2D43-B13B-78A71AAD6716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1DF-CEBF-E946-B5E8-B4E605C659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5BC7-8586-2D43-B13B-78A71AAD6716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1DF-CEBF-E946-B5E8-B4E605C659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5BC7-8586-2D43-B13B-78A71AAD6716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1DF-CEBF-E946-B5E8-B4E605C659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5BC7-8586-2D43-B13B-78A71AAD6716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1DF-CEBF-E946-B5E8-B4E605C659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5BC7-8586-2D43-B13B-78A71AAD6716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1DF-CEBF-E946-B5E8-B4E605C659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5BC7-8586-2D43-B13B-78A71AAD6716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1DF-CEBF-E946-B5E8-B4E605C659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5BC7-8586-2D43-B13B-78A71AAD6716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1DF-CEBF-E946-B5E8-B4E605C659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5BC7-8586-2D43-B13B-78A71AAD6716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1DF-CEBF-E946-B5E8-B4E605C659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5BC7-8586-2D43-B13B-78A71AAD6716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011DF-CEBF-E946-B5E8-B4E605C65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22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54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6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wGi2XMel-0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TCnzPxSk0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9146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4979"/>
            <a:ext cx="8229600" cy="78232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        5.1 Mensch ärgere Dich nicht (Engl. Ludo)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sz="3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Objectives</a:t>
            </a:r>
          </a:p>
          <a:p>
            <a:pPr lvl="0"/>
            <a:r>
              <a:rPr lang="en-GB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 reliably up to 6 items </a:t>
            </a:r>
            <a:endParaRPr lang="de-DE" sz="2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and write numbers up to 40 </a:t>
            </a:r>
            <a:endParaRPr lang="de-DE" sz="2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Order, compare and add numbers up to 6</a:t>
            </a:r>
            <a:endParaRPr lang="de-DE" sz="2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 single-digit numbers from numbers up to 6 </a:t>
            </a:r>
            <a:endParaRPr lang="de-DE" sz="2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 different figures in their positions (holistic overview) </a:t>
            </a:r>
            <a:endParaRPr lang="de-DE" sz="2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Compare, count and organize own and other pieces </a:t>
            </a:r>
            <a:endParaRPr lang="de-DE" sz="2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Experiencing and training in complexity (in groups of 2-6 players)</a:t>
            </a:r>
            <a:endParaRPr lang="de-DE" sz="2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deal with emotions in small groups</a:t>
            </a:r>
            <a:endParaRPr lang="de-DE" sz="2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pic>
        <p:nvPicPr>
          <p:cNvPr id="4" name="Grafik 54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4978"/>
            <a:ext cx="882824" cy="7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0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37298"/>
            <a:ext cx="8229600" cy="53339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Tools, Materials and Organisation</a:t>
            </a:r>
          </a:p>
          <a:p>
            <a:pPr marL="0" lvl="0" indent="0">
              <a:buNone/>
            </a:pPr>
            <a:r>
              <a:rPr lang="en-GB" sz="2400" dirty="0" smtClean="0"/>
              <a:t>A </a:t>
            </a:r>
            <a:r>
              <a:rPr lang="en-GB" sz="2400" dirty="0"/>
              <a:t>group of 2 to 6 persons is sitting around the board on a </a:t>
            </a:r>
            <a:r>
              <a:rPr lang="en-GB" sz="2400" dirty="0" smtClean="0"/>
              <a:t>table</a:t>
            </a:r>
          </a:p>
          <a:p>
            <a:pPr marL="0" lvl="0" indent="0">
              <a:buNone/>
            </a:pPr>
            <a:endParaRPr lang="de-DE" sz="2400" dirty="0" smtClean="0"/>
          </a:p>
          <a:p>
            <a:pPr lvl="0"/>
            <a:endParaRPr lang="de-DE" sz="2400" dirty="0"/>
          </a:p>
          <a:p>
            <a:pPr lvl="0"/>
            <a:endParaRPr lang="de-DE" sz="2400" dirty="0"/>
          </a:p>
          <a:p>
            <a:pPr lvl="0"/>
            <a:endParaRPr lang="en-GB" sz="2400" dirty="0" smtClean="0"/>
          </a:p>
          <a:p>
            <a:pPr marL="0" lvl="0" indent="0">
              <a:buNone/>
            </a:pPr>
            <a:r>
              <a:rPr lang="en-GB" sz="2400" dirty="0" smtClean="0"/>
              <a:t>Each </a:t>
            </a:r>
            <a:r>
              <a:rPr lang="en-GB" sz="2400" dirty="0"/>
              <a:t>person has his four pieces in one of the colours: </a:t>
            </a:r>
            <a:endParaRPr lang="en-GB" sz="2400" dirty="0" smtClean="0"/>
          </a:p>
          <a:p>
            <a:pPr>
              <a:buFont typeface="Arial" charset="0"/>
              <a:buChar char="•"/>
            </a:pPr>
            <a:r>
              <a:rPr lang="en-GB" sz="2400" dirty="0" smtClean="0"/>
              <a:t>Black, yellow, red or green on the game board with 4 sections</a:t>
            </a:r>
          </a:p>
          <a:p>
            <a:pPr>
              <a:buFont typeface="Arial" charset="0"/>
              <a:buChar char="•"/>
            </a:pPr>
            <a:r>
              <a:rPr lang="en-GB" sz="2400" dirty="0" smtClean="0"/>
              <a:t>Black</a:t>
            </a:r>
            <a:r>
              <a:rPr lang="en-GB" sz="2400" dirty="0"/>
              <a:t>, yellow, red, green, blue or violet on the game board with 6</a:t>
            </a:r>
            <a:r>
              <a:rPr lang="en-GB" sz="2400" dirty="0" smtClean="0"/>
              <a:t> sections.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        5.1 Mensch ärgere Dich nicht (Engl. Ludo)</a:t>
            </a:r>
            <a:endParaRPr lang="de-DE" sz="3200" dirty="0"/>
          </a:p>
        </p:txBody>
      </p:sp>
      <p:pic>
        <p:nvPicPr>
          <p:cNvPr id="6" name="Grafik 54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4978"/>
            <a:ext cx="882824" cy="782320"/>
          </a:xfrm>
          <a:prstGeom prst="rect">
            <a:avLst/>
          </a:prstGeom>
        </p:spPr>
      </p:pic>
      <p:pic>
        <p:nvPicPr>
          <p:cNvPr id="7" name="Grafik 4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1742" y="2380298"/>
            <a:ext cx="2450258" cy="150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nhaltsplatzhalter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619" y="5393152"/>
            <a:ext cx="2481255" cy="10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54977"/>
            <a:ext cx="8125691" cy="782321"/>
          </a:xfrm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          5.1 </a:t>
            </a:r>
            <a:r>
              <a:rPr lang="de-DE" sz="3200" dirty="0">
                <a:solidFill>
                  <a:prstClr val="black"/>
                </a:solidFill>
                <a:latin typeface="Calibri"/>
              </a:rPr>
              <a:t>Mensch ärgere Dich nicht (Engl. Ludo)</a:t>
            </a:r>
            <a:endParaRPr lang="de-DE" sz="18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8" y="1425844"/>
            <a:ext cx="7954241" cy="48199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de-DE" sz="3200" dirty="0" smtClean="0"/>
              <a:t>Description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Lesson</a:t>
            </a:r>
            <a:endParaRPr lang="de-DE" sz="3200" dirty="0" smtClean="0"/>
          </a:p>
          <a:p>
            <a:pPr marL="0" indent="0" algn="just">
              <a:buNone/>
            </a:pPr>
            <a:r>
              <a:rPr lang="de-DE" sz="2400" b="1" dirty="0" smtClean="0"/>
              <a:t>First </a:t>
            </a:r>
            <a:r>
              <a:rPr lang="de-DE" sz="2400" b="1" dirty="0" err="1"/>
              <a:t>part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 smtClean="0"/>
              <a:t>lesson</a:t>
            </a:r>
            <a:r>
              <a:rPr lang="de-DE" sz="2400" b="1" dirty="0" smtClean="0"/>
              <a:t> (10 </a:t>
            </a:r>
            <a:r>
              <a:rPr lang="de-DE" sz="2400" b="1" dirty="0" err="1" smtClean="0"/>
              <a:t>minutes</a:t>
            </a:r>
            <a:r>
              <a:rPr lang="de-DE" sz="2400" b="1" dirty="0" smtClean="0"/>
              <a:t>): </a:t>
            </a:r>
          </a:p>
          <a:p>
            <a:pPr marL="0" indent="0" algn="just">
              <a:buNone/>
            </a:pPr>
            <a:r>
              <a:rPr lang="de-DE" sz="2400" dirty="0" smtClean="0"/>
              <a:t>Learning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rules</a:t>
            </a:r>
            <a:endParaRPr lang="de-DE" sz="2400" dirty="0"/>
          </a:p>
          <a:p>
            <a:pPr algn="just"/>
            <a:r>
              <a:rPr lang="de-DE" sz="2400" dirty="0" err="1"/>
              <a:t>Make</a:t>
            </a:r>
            <a:r>
              <a:rPr lang="de-DE" sz="2400" dirty="0"/>
              <a:t> a </a:t>
            </a:r>
            <a:r>
              <a:rPr lang="de-DE" sz="2400" dirty="0" err="1"/>
              <a:t>group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2 </a:t>
            </a:r>
            <a:r>
              <a:rPr lang="de-DE" sz="2400" dirty="0" err="1"/>
              <a:t>to</a:t>
            </a:r>
            <a:r>
              <a:rPr lang="de-DE" sz="2400" dirty="0"/>
              <a:t> 6 </a:t>
            </a:r>
            <a:r>
              <a:rPr lang="de-DE" sz="2400" dirty="0" err="1"/>
              <a:t>participants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chose</a:t>
            </a:r>
            <a:r>
              <a:rPr lang="de-DE" sz="2400" dirty="0"/>
              <a:t> a </a:t>
            </a:r>
            <a:r>
              <a:rPr lang="de-DE" sz="2400" dirty="0" err="1"/>
              <a:t>board</a:t>
            </a:r>
            <a:r>
              <a:rPr lang="de-DE" sz="2400" dirty="0"/>
              <a:t>.</a:t>
            </a:r>
          </a:p>
          <a:p>
            <a:pPr lvl="0" algn="just"/>
            <a:r>
              <a:rPr lang="en-GB" sz="2400" dirty="0"/>
              <a:t>Each person has four figures in one of the colours.</a:t>
            </a:r>
          </a:p>
          <a:p>
            <a:pPr lvl="0" algn="just"/>
            <a:r>
              <a:rPr lang="en-GB" sz="2400" dirty="0"/>
              <a:t>These figures have to be raced from start (“waiting”- or “out”-field) to finish (“home”-field) clockwise according to dice rolls</a:t>
            </a:r>
            <a:r>
              <a:rPr lang="de-DE" sz="2400" dirty="0"/>
              <a:t>.</a:t>
            </a:r>
          </a:p>
          <a:p>
            <a:pPr lvl="0" algn="just"/>
            <a:r>
              <a:rPr lang="en-GB" sz="2400" dirty="0"/>
              <a:t>The field must be circled once as quickly as </a:t>
            </a:r>
            <a:r>
              <a:rPr lang="en-GB" sz="2400" dirty="0" smtClean="0"/>
              <a:t>possible.</a:t>
            </a:r>
            <a:r>
              <a:rPr lang="de-DE" sz="2400" dirty="0" smtClean="0"/>
              <a:t> </a:t>
            </a:r>
          </a:p>
          <a:p>
            <a:pPr marL="0" lvl="0" indent="0" algn="just">
              <a:buNone/>
            </a:pPr>
            <a:r>
              <a:rPr lang="de-DE" sz="2400" dirty="0">
                <a:sym typeface="Wingdings"/>
              </a:rPr>
              <a:t>	</a:t>
            </a:r>
            <a:r>
              <a:rPr lang="de-DE" sz="2400" dirty="0" smtClean="0">
                <a:sym typeface="Wingdings"/>
              </a:rPr>
              <a:t> </a:t>
            </a:r>
            <a:r>
              <a:rPr lang="en-GB" sz="2400" dirty="0"/>
              <a:t>Without getting caught by the “enemy”!</a:t>
            </a:r>
            <a:endParaRPr lang="de-DE" sz="2400" dirty="0"/>
          </a:p>
          <a:p>
            <a:pPr lvl="0" algn="just"/>
            <a:r>
              <a:rPr lang="en-GB" sz="2400" dirty="0"/>
              <a:t>The first player with all of the pieces in the "home" row wins the game.</a:t>
            </a:r>
            <a:r>
              <a:rPr lang="de-DE" sz="2400" dirty="0"/>
              <a:t> </a:t>
            </a:r>
            <a:endParaRPr lang="en-GB" sz="2400" dirty="0"/>
          </a:p>
        </p:txBody>
      </p:sp>
      <p:pic>
        <p:nvPicPr>
          <p:cNvPr id="12" name="Grafik 54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4978"/>
            <a:ext cx="882824" cy="7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54977"/>
            <a:ext cx="8125691" cy="782321"/>
          </a:xfrm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          5.1 </a:t>
            </a:r>
            <a:r>
              <a:rPr lang="de-DE" sz="3200" dirty="0">
                <a:solidFill>
                  <a:prstClr val="black"/>
                </a:solidFill>
                <a:latin typeface="Calibri"/>
              </a:rPr>
              <a:t>Mensch ärgere Dich nicht (Engl. Ludo)</a:t>
            </a:r>
            <a:endParaRPr lang="de-DE" sz="18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631197"/>
            <a:ext cx="7663296" cy="467590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GB" sz="2400" dirty="0"/>
              <a:t>Classical rules:</a:t>
            </a:r>
          </a:p>
          <a:p>
            <a:pPr lvl="1" algn="just"/>
            <a:r>
              <a:rPr lang="en-GB" dirty="0"/>
              <a:t>3 times rolling the dice (if no figures on the field)</a:t>
            </a:r>
          </a:p>
          <a:p>
            <a:pPr lvl="1" algn="just"/>
            <a:r>
              <a:rPr lang="en-GB" dirty="0"/>
              <a:t>Outplacing = Priority (6 on dice = figures from “out” area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game-field)</a:t>
            </a:r>
          </a:p>
          <a:p>
            <a:pPr lvl="1" algn="just"/>
            <a:r>
              <a:rPr lang="en-GB" dirty="0"/>
              <a:t>Vacating the starting field = Priority (it has to be free of figures)</a:t>
            </a:r>
          </a:p>
          <a:p>
            <a:pPr lvl="1" algn="just"/>
            <a:r>
              <a:rPr lang="en-GB" dirty="0"/>
              <a:t>Moving on normally (clockwise, according to the thrown number)</a:t>
            </a:r>
          </a:p>
          <a:p>
            <a:pPr lvl="1" algn="just"/>
            <a:r>
              <a:rPr lang="en-GB" dirty="0"/>
              <a:t>Kicking out is duty (if a goal-field is occupied)</a:t>
            </a:r>
            <a:endParaRPr lang="de-DE" dirty="0"/>
          </a:p>
          <a:p>
            <a:pPr algn="just"/>
            <a:r>
              <a:rPr lang="de-DE" sz="2400" dirty="0"/>
              <a:t>Play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game</a:t>
            </a:r>
            <a:r>
              <a:rPr lang="de-DE" sz="2400" dirty="0"/>
              <a:t> </a:t>
            </a:r>
            <a:r>
              <a:rPr lang="de-DE" sz="2400" dirty="0" err="1"/>
              <a:t>several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note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winner</a:t>
            </a:r>
            <a:r>
              <a:rPr lang="de-DE" sz="2400" dirty="0"/>
              <a:t>.</a:t>
            </a:r>
            <a:br>
              <a:rPr lang="de-DE" sz="2400" dirty="0"/>
            </a:br>
            <a:endParaRPr lang="de-DE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2" name="Grafik 54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4978"/>
            <a:ext cx="882824" cy="7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5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4978"/>
            <a:ext cx="8058150" cy="7823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          5.1 </a:t>
            </a:r>
            <a:r>
              <a:rPr lang="de-DE" sz="3200" dirty="0">
                <a:solidFill>
                  <a:prstClr val="black"/>
                </a:solidFill>
                <a:latin typeface="Calibri"/>
              </a:rPr>
              <a:t>Mensch ärgere Dich nicht (Engl. Ludo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)    </a:t>
            </a:r>
            <a:endParaRPr lang="de-DE" sz="1200" b="1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1" y="1517073"/>
            <a:ext cx="8058150" cy="48062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de-DE" sz="2400" b="1" kern="1200" dirty="0" smtClean="0">
                <a:solidFill>
                  <a:schemeClr val="tx1"/>
                </a:solidFill>
                <a:effectLst/>
              </a:rPr>
              <a:t>Second </a:t>
            </a:r>
            <a:r>
              <a:rPr lang="de-DE" sz="2400" b="1" kern="1200" dirty="0" err="1" smtClean="0">
                <a:solidFill>
                  <a:schemeClr val="tx1"/>
                </a:solidFill>
                <a:effectLst/>
              </a:rPr>
              <a:t>part</a:t>
            </a:r>
            <a:r>
              <a:rPr lang="de-DE" sz="2400" b="1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400" b="1" kern="1200" dirty="0" err="1" smtClean="0">
                <a:solidFill>
                  <a:schemeClr val="tx1"/>
                </a:solidFill>
                <a:effectLst/>
              </a:rPr>
              <a:t>of</a:t>
            </a:r>
            <a:r>
              <a:rPr lang="de-DE" sz="2400" b="1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400" b="1" kern="1200" dirty="0" err="1" smtClean="0">
                <a:solidFill>
                  <a:schemeClr val="tx1"/>
                </a:solidFill>
                <a:effectLst/>
              </a:rPr>
              <a:t>the</a:t>
            </a:r>
            <a:r>
              <a:rPr lang="de-DE" sz="2400" b="1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400" b="1" kern="1200" dirty="0" err="1" smtClean="0">
                <a:solidFill>
                  <a:schemeClr val="tx1"/>
                </a:solidFill>
                <a:effectLst/>
              </a:rPr>
              <a:t>lesson</a:t>
            </a:r>
            <a:r>
              <a:rPr lang="de-DE" sz="2400" b="1" kern="1200" dirty="0" smtClean="0">
                <a:solidFill>
                  <a:schemeClr val="tx1"/>
                </a:solidFill>
                <a:effectLst/>
              </a:rPr>
              <a:t> (35 </a:t>
            </a:r>
            <a:r>
              <a:rPr lang="de-DE" sz="2400" b="1" kern="1200" dirty="0" err="1" smtClean="0">
                <a:solidFill>
                  <a:schemeClr val="tx1"/>
                </a:solidFill>
                <a:effectLst/>
              </a:rPr>
              <a:t>minutes</a:t>
            </a:r>
            <a:r>
              <a:rPr lang="de-DE" sz="2400" b="1" kern="1200" dirty="0" smtClean="0">
                <a:solidFill>
                  <a:schemeClr val="tx1"/>
                </a:solidFill>
                <a:effectLst/>
              </a:rPr>
              <a:t>)</a:t>
            </a:r>
            <a:r>
              <a:rPr lang="de-DE" sz="2400" kern="1200" dirty="0" smtClean="0">
                <a:solidFill>
                  <a:schemeClr val="tx1"/>
                </a:solidFill>
                <a:effectLst/>
              </a:rPr>
              <a:t>:</a:t>
            </a:r>
            <a:r>
              <a:rPr lang="de-DE" sz="2400" dirty="0" smtClean="0"/>
              <a:t> </a:t>
            </a:r>
          </a:p>
          <a:p>
            <a:pPr marL="0" indent="0" algn="just">
              <a:buNone/>
              <a:defRPr/>
            </a:pPr>
            <a:r>
              <a:rPr lang="de-DE" sz="2400" dirty="0" smtClean="0"/>
              <a:t>Training in </a:t>
            </a:r>
            <a:r>
              <a:rPr lang="de-DE" sz="2400" dirty="0" err="1" smtClean="0"/>
              <a:t>complexity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experiencing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differences</a:t>
            </a:r>
            <a:r>
              <a:rPr lang="de-DE" sz="2400" dirty="0" smtClean="0"/>
              <a:t> </a:t>
            </a:r>
            <a:endParaRPr lang="de-DE" sz="2400" dirty="0" smtClean="0">
              <a:ea typeface="Calibri" charset="0"/>
              <a:cs typeface="Calibri" charset="0"/>
            </a:endParaRPr>
          </a:p>
          <a:p>
            <a:pPr algn="just"/>
            <a:r>
              <a:rPr lang="de-DE" sz="2400" dirty="0" err="1" smtClean="0">
                <a:ea typeface="Calibri" charset="0"/>
                <a:cs typeface="Calibri" charset="0"/>
              </a:rPr>
              <a:t>Playing</a:t>
            </a:r>
            <a:r>
              <a:rPr lang="de-DE" sz="2400" dirty="0" smtClean="0">
                <a:ea typeface="Calibri" charset="0"/>
                <a:cs typeface="Calibri" charset="0"/>
              </a:rPr>
              <a:t> </a:t>
            </a:r>
            <a:r>
              <a:rPr lang="de-DE" sz="2400" dirty="0" err="1" smtClean="0">
                <a:ea typeface="Calibri" charset="0"/>
                <a:cs typeface="Calibri" charset="0"/>
              </a:rPr>
              <a:t>the</a:t>
            </a:r>
            <a:r>
              <a:rPr lang="de-DE" sz="2400" dirty="0" smtClean="0">
                <a:ea typeface="Calibri" charset="0"/>
                <a:cs typeface="Calibri" charset="0"/>
              </a:rPr>
              <a:t> </a:t>
            </a:r>
            <a:r>
              <a:rPr lang="de-DE" sz="2400" dirty="0" err="1" smtClean="0">
                <a:ea typeface="Calibri" charset="0"/>
                <a:cs typeface="Calibri" charset="0"/>
              </a:rPr>
              <a:t>game</a:t>
            </a:r>
            <a:r>
              <a:rPr lang="de-DE" sz="2400" dirty="0" smtClean="0">
                <a:ea typeface="Calibri" charset="0"/>
                <a:cs typeface="Calibri" charset="0"/>
              </a:rPr>
              <a:t> </a:t>
            </a:r>
          </a:p>
          <a:p>
            <a:pPr marL="0" indent="0" algn="just">
              <a:buNone/>
            </a:pPr>
            <a:r>
              <a:rPr lang="de-DE" sz="2400" dirty="0" smtClean="0">
                <a:ea typeface="Calibri" charset="0"/>
                <a:cs typeface="Calibri" charset="0"/>
              </a:rPr>
              <a:t>	(a) </a:t>
            </a:r>
            <a:r>
              <a:rPr lang="de-DE" sz="2400" dirty="0" err="1" smtClean="0">
                <a:ea typeface="Calibri" charset="0"/>
                <a:cs typeface="Calibri" charset="0"/>
              </a:rPr>
              <a:t>with</a:t>
            </a:r>
            <a:r>
              <a:rPr lang="de-DE" sz="2400" dirty="0" smtClean="0">
                <a:ea typeface="Calibri" charset="0"/>
                <a:cs typeface="Calibri" charset="0"/>
              </a:rPr>
              <a:t> 2 </a:t>
            </a:r>
            <a:r>
              <a:rPr lang="de-DE" sz="2400" dirty="0" err="1" smtClean="0">
                <a:ea typeface="Calibri" charset="0"/>
                <a:cs typeface="Calibri" charset="0"/>
              </a:rPr>
              <a:t>persons</a:t>
            </a:r>
            <a:r>
              <a:rPr lang="de-DE" sz="2400" dirty="0" smtClean="0">
                <a:ea typeface="Calibri" charset="0"/>
                <a:cs typeface="Calibri" charset="0"/>
              </a:rPr>
              <a:t> – </a:t>
            </a:r>
            <a:r>
              <a:rPr lang="de-DE" sz="2400" dirty="0" err="1" smtClean="0">
                <a:ea typeface="Calibri" charset="0"/>
                <a:cs typeface="Calibri" charset="0"/>
              </a:rPr>
              <a:t>and</a:t>
            </a:r>
            <a:r>
              <a:rPr lang="de-DE" sz="2400" dirty="0" smtClean="0">
                <a:ea typeface="Calibri" charset="0"/>
                <a:cs typeface="Calibri" charset="0"/>
              </a:rPr>
              <a:t> 8 </a:t>
            </a:r>
            <a:r>
              <a:rPr lang="de-DE" sz="2400" dirty="0" err="1" smtClean="0">
                <a:ea typeface="Calibri" charset="0"/>
                <a:cs typeface="Calibri" charset="0"/>
              </a:rPr>
              <a:t>pieces</a:t>
            </a:r>
            <a:endParaRPr lang="de-DE" sz="2400" dirty="0" smtClean="0">
              <a:ea typeface="Calibri" charset="0"/>
              <a:cs typeface="Calibri" charset="0"/>
            </a:endParaRPr>
          </a:p>
          <a:p>
            <a:pPr marL="0" indent="0" algn="just">
              <a:buNone/>
            </a:pPr>
            <a:r>
              <a:rPr lang="de-DE" sz="2400" dirty="0" smtClean="0">
                <a:ea typeface="Calibri" charset="0"/>
                <a:cs typeface="Calibri" charset="0"/>
              </a:rPr>
              <a:t>	(b) </a:t>
            </a:r>
            <a:r>
              <a:rPr lang="de-DE" sz="2400" dirty="0" err="1" smtClean="0">
                <a:ea typeface="Calibri" charset="0"/>
                <a:cs typeface="Calibri" charset="0"/>
              </a:rPr>
              <a:t>with</a:t>
            </a:r>
            <a:r>
              <a:rPr lang="de-DE" sz="2400" dirty="0" smtClean="0">
                <a:ea typeface="Calibri" charset="0"/>
                <a:cs typeface="Calibri" charset="0"/>
              </a:rPr>
              <a:t> 4 </a:t>
            </a:r>
            <a:r>
              <a:rPr lang="de-DE" sz="2400" dirty="0" err="1" smtClean="0">
                <a:ea typeface="Calibri" charset="0"/>
                <a:cs typeface="Calibri" charset="0"/>
              </a:rPr>
              <a:t>persons</a:t>
            </a:r>
            <a:r>
              <a:rPr lang="de-DE" sz="2400" dirty="0" smtClean="0">
                <a:ea typeface="Calibri" charset="0"/>
                <a:cs typeface="Calibri" charset="0"/>
              </a:rPr>
              <a:t> – </a:t>
            </a:r>
            <a:r>
              <a:rPr lang="de-DE" sz="2400" dirty="0" err="1" smtClean="0">
                <a:ea typeface="Calibri" charset="0"/>
                <a:cs typeface="Calibri" charset="0"/>
              </a:rPr>
              <a:t>and</a:t>
            </a:r>
            <a:r>
              <a:rPr lang="de-DE" sz="2400" dirty="0" smtClean="0">
                <a:ea typeface="Calibri" charset="0"/>
                <a:cs typeface="Calibri" charset="0"/>
              </a:rPr>
              <a:t> 16 </a:t>
            </a:r>
            <a:r>
              <a:rPr lang="de-DE" sz="2400" dirty="0" err="1" smtClean="0">
                <a:ea typeface="Calibri" charset="0"/>
                <a:cs typeface="Calibri" charset="0"/>
              </a:rPr>
              <a:t>pieces</a:t>
            </a:r>
            <a:endParaRPr lang="de-DE" sz="2400" dirty="0" smtClean="0">
              <a:ea typeface="Calibri" charset="0"/>
              <a:cs typeface="Calibri" charset="0"/>
            </a:endParaRPr>
          </a:p>
          <a:p>
            <a:pPr marL="0" indent="0" algn="just">
              <a:buNone/>
            </a:pPr>
            <a:r>
              <a:rPr lang="de-DE" sz="2400" dirty="0" smtClean="0">
                <a:ea typeface="Calibri" charset="0"/>
                <a:cs typeface="Calibri" charset="0"/>
              </a:rPr>
              <a:t>	(c) </a:t>
            </a:r>
            <a:r>
              <a:rPr lang="de-DE" sz="2400" dirty="0" err="1" smtClean="0">
                <a:ea typeface="Calibri" charset="0"/>
                <a:cs typeface="Calibri" charset="0"/>
              </a:rPr>
              <a:t>with</a:t>
            </a:r>
            <a:r>
              <a:rPr lang="de-DE" sz="2400" dirty="0" smtClean="0">
                <a:ea typeface="Calibri" charset="0"/>
                <a:cs typeface="Calibri" charset="0"/>
              </a:rPr>
              <a:t> 6 </a:t>
            </a:r>
            <a:r>
              <a:rPr lang="de-DE" sz="2400" dirty="0" err="1" smtClean="0">
                <a:ea typeface="Calibri" charset="0"/>
                <a:cs typeface="Calibri" charset="0"/>
              </a:rPr>
              <a:t>persons</a:t>
            </a:r>
            <a:r>
              <a:rPr lang="de-DE" sz="2400" dirty="0" smtClean="0">
                <a:ea typeface="Calibri" charset="0"/>
                <a:cs typeface="Calibri" charset="0"/>
              </a:rPr>
              <a:t> – </a:t>
            </a:r>
            <a:r>
              <a:rPr lang="de-DE" sz="2400" dirty="0" err="1" smtClean="0">
                <a:ea typeface="Calibri" charset="0"/>
                <a:cs typeface="Calibri" charset="0"/>
              </a:rPr>
              <a:t>and</a:t>
            </a:r>
            <a:r>
              <a:rPr lang="de-DE" sz="2400" dirty="0" smtClean="0">
                <a:ea typeface="Calibri" charset="0"/>
                <a:cs typeface="Calibri" charset="0"/>
              </a:rPr>
              <a:t> 24 </a:t>
            </a:r>
            <a:r>
              <a:rPr lang="de-DE" sz="2400" dirty="0" err="1" smtClean="0">
                <a:ea typeface="Calibri" charset="0"/>
                <a:cs typeface="Calibri" charset="0"/>
              </a:rPr>
              <a:t>pieces</a:t>
            </a:r>
            <a:endParaRPr lang="de-DE" sz="2400" dirty="0" smtClean="0">
              <a:ea typeface="Calibri" charset="0"/>
              <a:cs typeface="Calibri" charset="0"/>
            </a:endParaRPr>
          </a:p>
          <a:p>
            <a:pPr algn="just"/>
            <a:r>
              <a:rPr lang="de-DE" sz="2400" dirty="0" smtClean="0">
                <a:ea typeface="Calibri" charset="0"/>
                <a:cs typeface="Calibri" charset="0"/>
              </a:rPr>
              <a:t>Writing </a:t>
            </a:r>
            <a:r>
              <a:rPr lang="de-DE" sz="2400" dirty="0" err="1" smtClean="0">
                <a:ea typeface="Calibri" charset="0"/>
                <a:cs typeface="Calibri" charset="0"/>
              </a:rPr>
              <a:t>notes</a:t>
            </a:r>
            <a:r>
              <a:rPr lang="de-DE" sz="2400" dirty="0" smtClean="0">
                <a:ea typeface="Calibri" charset="0"/>
                <a:cs typeface="Calibri" charset="0"/>
              </a:rPr>
              <a:t> </a:t>
            </a:r>
            <a:r>
              <a:rPr lang="de-DE" sz="2400" dirty="0" err="1" smtClean="0">
                <a:ea typeface="Calibri" charset="0"/>
                <a:cs typeface="Calibri" charset="0"/>
              </a:rPr>
              <a:t>by</a:t>
            </a:r>
            <a:r>
              <a:rPr lang="de-DE" sz="2400" dirty="0" smtClean="0">
                <a:ea typeface="Calibri" charset="0"/>
                <a:cs typeface="Calibri" charset="0"/>
              </a:rPr>
              <a:t> </a:t>
            </a:r>
            <a:r>
              <a:rPr lang="de-DE" sz="2400" dirty="0" err="1" smtClean="0">
                <a:ea typeface="Calibri" charset="0"/>
                <a:cs typeface="Calibri" charset="0"/>
              </a:rPr>
              <a:t>the</a:t>
            </a:r>
            <a:r>
              <a:rPr lang="de-DE" sz="2400" dirty="0" smtClean="0">
                <a:ea typeface="Calibri" charset="0"/>
                <a:cs typeface="Calibri" charset="0"/>
              </a:rPr>
              <a:t> </a:t>
            </a:r>
            <a:r>
              <a:rPr lang="de-DE" sz="2400" dirty="0" err="1" smtClean="0">
                <a:ea typeface="Calibri" charset="0"/>
                <a:cs typeface="Calibri" charset="0"/>
              </a:rPr>
              <a:t>participants</a:t>
            </a:r>
            <a:r>
              <a:rPr lang="de-DE" sz="2400" dirty="0" smtClean="0">
                <a:ea typeface="Calibri" charset="0"/>
                <a:cs typeface="Calibri" charset="0"/>
              </a:rPr>
              <a:t>: </a:t>
            </a:r>
          </a:p>
          <a:p>
            <a:pPr lvl="1" algn="just"/>
            <a:r>
              <a:rPr lang="en-GB" dirty="0" smtClean="0"/>
              <a:t>results </a:t>
            </a:r>
          </a:p>
          <a:p>
            <a:pPr lvl="1" algn="just"/>
            <a:r>
              <a:rPr lang="en-GB" dirty="0" smtClean="0"/>
              <a:t>annotations about the feelings when playing with two, four or six players.</a:t>
            </a:r>
            <a:endParaRPr lang="de-DE" dirty="0" smtClean="0">
              <a:ea typeface="Calibri" charset="0"/>
              <a:cs typeface="Calibri" charset="0"/>
            </a:endParaRPr>
          </a:p>
          <a:p>
            <a:pPr algn="just"/>
            <a:r>
              <a:rPr lang="de-DE" sz="2400" dirty="0" err="1" smtClean="0">
                <a:ea typeface="Calibri" charset="0"/>
                <a:cs typeface="Calibri" charset="0"/>
              </a:rPr>
              <a:t>Discussion</a:t>
            </a:r>
            <a:r>
              <a:rPr lang="de-DE" sz="2400" dirty="0" smtClean="0">
                <a:ea typeface="Calibri" charset="0"/>
                <a:cs typeface="Calibri" charset="0"/>
              </a:rPr>
              <a:t> </a:t>
            </a:r>
            <a:r>
              <a:rPr lang="de-DE" sz="2400" dirty="0" err="1" smtClean="0">
                <a:ea typeface="Calibri" charset="0"/>
                <a:cs typeface="Calibri" charset="0"/>
              </a:rPr>
              <a:t>about</a:t>
            </a:r>
            <a:r>
              <a:rPr lang="de-DE" sz="2400" dirty="0" smtClean="0">
                <a:ea typeface="Calibri" charset="0"/>
                <a:cs typeface="Calibri" charset="0"/>
              </a:rPr>
              <a:t> </a:t>
            </a:r>
            <a:r>
              <a:rPr lang="de-DE" sz="2400" dirty="0" err="1" smtClean="0">
                <a:ea typeface="Calibri" charset="0"/>
                <a:cs typeface="Calibri" charset="0"/>
              </a:rPr>
              <a:t>the</a:t>
            </a:r>
            <a:r>
              <a:rPr lang="de-DE" sz="2400" dirty="0" smtClean="0">
                <a:ea typeface="Calibri" charset="0"/>
                <a:cs typeface="Calibri" charset="0"/>
              </a:rPr>
              <a:t> “</a:t>
            </a:r>
            <a:r>
              <a:rPr lang="de-DE" sz="2400" dirty="0" err="1" smtClean="0">
                <a:ea typeface="Calibri" charset="0"/>
                <a:cs typeface="Calibri" charset="0"/>
              </a:rPr>
              <a:t>training</a:t>
            </a:r>
            <a:r>
              <a:rPr lang="de-DE" sz="2400" dirty="0" smtClean="0">
                <a:ea typeface="Calibri" charset="0"/>
                <a:cs typeface="Calibri" charset="0"/>
              </a:rPr>
              <a:t> in </a:t>
            </a:r>
            <a:r>
              <a:rPr lang="de-DE" sz="2400" dirty="0" err="1" smtClean="0">
                <a:ea typeface="Calibri" charset="0"/>
                <a:cs typeface="Calibri" charset="0"/>
              </a:rPr>
              <a:t>complexity</a:t>
            </a:r>
            <a:r>
              <a:rPr lang="de-DE" sz="2400" dirty="0" smtClean="0">
                <a:ea typeface="Calibri" charset="0"/>
                <a:cs typeface="Calibri" charset="0"/>
              </a:rPr>
              <a:t>” in </a:t>
            </a:r>
            <a:r>
              <a:rPr lang="de-DE" sz="2400" dirty="0" err="1" smtClean="0">
                <a:ea typeface="Calibri" charset="0"/>
                <a:cs typeface="Calibri" charset="0"/>
              </a:rPr>
              <a:t>the</a:t>
            </a:r>
            <a:r>
              <a:rPr lang="de-DE" sz="2400" dirty="0" smtClean="0">
                <a:ea typeface="Calibri" charset="0"/>
                <a:cs typeface="Calibri" charset="0"/>
              </a:rPr>
              <a:t> </a:t>
            </a:r>
            <a:r>
              <a:rPr lang="de-DE" sz="2400" dirty="0" err="1" smtClean="0">
                <a:ea typeface="Calibri" charset="0"/>
                <a:cs typeface="Calibri" charset="0"/>
              </a:rPr>
              <a:t>whole</a:t>
            </a:r>
            <a:r>
              <a:rPr lang="de-DE" sz="2400" dirty="0" smtClean="0">
                <a:ea typeface="Calibri" charset="0"/>
                <a:cs typeface="Calibri" charset="0"/>
              </a:rPr>
              <a:t> </a:t>
            </a:r>
            <a:r>
              <a:rPr lang="de-DE" sz="2400" dirty="0" err="1" smtClean="0">
                <a:ea typeface="Calibri" charset="0"/>
                <a:cs typeface="Calibri" charset="0"/>
              </a:rPr>
              <a:t>group</a:t>
            </a:r>
            <a:r>
              <a:rPr lang="de-DE" sz="2400" dirty="0" smtClean="0">
                <a:ea typeface="Calibri" charset="0"/>
                <a:cs typeface="Calibri" charset="0"/>
              </a:rPr>
              <a:t>.</a:t>
            </a:r>
          </a:p>
          <a:p>
            <a:pPr marL="0" indent="0">
              <a:buNone/>
            </a:pPr>
            <a:endParaRPr lang="en-GB" sz="1200" dirty="0" smtClean="0"/>
          </a:p>
        </p:txBody>
      </p:sp>
      <p:pic>
        <p:nvPicPr>
          <p:cNvPr id="8" name="Grafik 54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4978"/>
            <a:ext cx="882824" cy="7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418" y="365127"/>
            <a:ext cx="8078932" cy="782320"/>
          </a:xfrm>
        </p:spPr>
        <p:txBody>
          <a:bodyPr/>
          <a:lstStyle/>
          <a:p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          </a:t>
            </a:r>
            <a:r>
              <a:rPr lang="de-DE" sz="3200" dirty="0">
                <a:solidFill>
                  <a:prstClr val="black"/>
                </a:solidFill>
                <a:latin typeface="Calibri"/>
              </a:rPr>
              <a:t>5.1 Mensch ärgere Dich nicht (Engl. Ludo)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94847"/>
            <a:ext cx="7886700" cy="48286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 dirty="0" smtClean="0">
                <a:solidFill>
                  <a:prstClr val="black"/>
                </a:solidFill>
              </a:rPr>
              <a:t>Useful Hints:</a:t>
            </a:r>
            <a:endParaRPr lang="en-GB" sz="3200" dirty="0">
              <a:solidFill>
                <a:prstClr val="black"/>
              </a:solidFill>
            </a:endParaRPr>
          </a:p>
          <a:p>
            <a:pPr lvl="1"/>
            <a:r>
              <a:rPr lang="en-GB" dirty="0" smtClean="0">
                <a:solidFill>
                  <a:prstClr val="black"/>
                </a:solidFill>
              </a:rPr>
              <a:t>Another variant for a “Training in complexity”:</a:t>
            </a:r>
          </a:p>
          <a:p>
            <a:pPr marL="914400" lvl="2" indent="0">
              <a:buNone/>
            </a:pPr>
            <a:r>
              <a:rPr lang="en-GB" sz="2400" dirty="0" smtClean="0">
                <a:solidFill>
                  <a:prstClr val="black"/>
                </a:solidFill>
              </a:rPr>
              <a:t>Pieces </a:t>
            </a:r>
            <a:r>
              <a:rPr lang="en-GB" sz="2400" dirty="0">
                <a:solidFill>
                  <a:prstClr val="black"/>
                </a:solidFill>
              </a:rPr>
              <a:t>race back to the starting field (Question: Which kind of strategies are needed for this “reverse variant</a:t>
            </a:r>
            <a:r>
              <a:rPr lang="en-GB" sz="2400" dirty="0" smtClean="0">
                <a:solidFill>
                  <a:prstClr val="black"/>
                </a:solidFill>
              </a:rPr>
              <a:t>”?)</a:t>
            </a:r>
            <a:endParaRPr lang="en-GB" sz="2400" dirty="0">
              <a:solidFill>
                <a:prstClr val="black"/>
              </a:solidFill>
            </a:endParaRPr>
          </a:p>
          <a:p>
            <a:pPr lvl="1"/>
            <a:r>
              <a:rPr lang="en-GB" dirty="0">
                <a:solidFill>
                  <a:prstClr val="black"/>
                </a:solidFill>
              </a:rPr>
              <a:t>Additional rule: A Six is needed before going back from field A into the starting field B. 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The board game could also be played with even more than 6 participants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GB" sz="2400" dirty="0" smtClean="0"/>
              <a:t>Introduction:</a:t>
            </a:r>
            <a:r>
              <a:rPr lang="en-GB" sz="2400" dirty="0"/>
              <a:t> </a:t>
            </a:r>
            <a:r>
              <a:rPr lang="en-GB" sz="2400" dirty="0">
                <a:hlinkClick r:id="rId2"/>
              </a:rPr>
              <a:t>www.youtube.com/watch?v=vTCnzPxSk0M</a:t>
            </a:r>
            <a:r>
              <a:rPr lang="en-GB" sz="2400" dirty="0"/>
              <a:t> </a:t>
            </a:r>
            <a:endParaRPr lang="en-GB" sz="2400" dirty="0" smtClean="0"/>
          </a:p>
          <a:p>
            <a:r>
              <a:rPr lang="en-GB" sz="2400" dirty="0" smtClean="0"/>
              <a:t>Comic &amp; funny: </a:t>
            </a:r>
            <a:r>
              <a:rPr lang="en-GB" sz="2400" dirty="0" smtClean="0">
                <a:hlinkClick r:id="rId3"/>
              </a:rPr>
              <a:t>www.youtube.com/watch?v=NwGi2XMel-0</a:t>
            </a:r>
            <a:r>
              <a:rPr lang="en-GB" sz="2600" dirty="0"/>
              <a:t> </a:t>
            </a:r>
          </a:p>
          <a:p>
            <a:pPr lvl="1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sz="1000" dirty="0">
              <a:solidFill>
                <a:prstClr val="black"/>
              </a:solidFill>
              <a:ea typeface="Calibri" charset="0"/>
              <a:cs typeface="Calibri" charset="0"/>
            </a:endParaRPr>
          </a:p>
          <a:p>
            <a:pPr lvl="0"/>
            <a:endParaRPr lang="de-DE" sz="2400" dirty="0">
              <a:solidFill>
                <a:prstClr val="black"/>
              </a:solidFill>
            </a:endParaRPr>
          </a:p>
          <a:p>
            <a:endParaRPr lang="de-DE" dirty="0"/>
          </a:p>
        </p:txBody>
      </p:sp>
      <p:pic>
        <p:nvPicPr>
          <p:cNvPr id="4" name="Grafik 54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365127"/>
            <a:ext cx="882824" cy="7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9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4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53" y="526942"/>
            <a:ext cx="4599587" cy="5811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Macintosh PowerPoint</Application>
  <PresentationFormat>Bildschirmpräsentation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Wingdings</vt:lpstr>
      <vt:lpstr>Arial</vt:lpstr>
      <vt:lpstr>Office-Design</vt:lpstr>
      <vt:lpstr>1_Larissa</vt:lpstr>
      <vt:lpstr>PowerPoint-Präsentation</vt:lpstr>
      <vt:lpstr>        5.1 Mensch ärgere Dich nicht (Engl. Ludo)</vt:lpstr>
      <vt:lpstr>        5.1 Mensch ärgere Dich nicht (Engl. Ludo)</vt:lpstr>
      <vt:lpstr>          5.1 Mensch ärgere Dich nicht (Engl. Ludo)</vt:lpstr>
      <vt:lpstr>          5.1 Mensch ärgere Dich nicht (Engl. Ludo)</vt:lpstr>
      <vt:lpstr>          5.1 Mensch ärgere Dich nicht (Engl. Ludo)    </vt:lpstr>
      <vt:lpstr>          5.1 Mensch ärgere Dich nicht (Engl. Ludo) </vt:lpstr>
      <vt:lpstr>PowerPoint-Präsentation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Games: Seven Steps</dc:title>
  <dc:creator>Mareike Heusch</dc:creator>
  <cp:lastModifiedBy>Jürgen Halberstadt</cp:lastModifiedBy>
  <cp:revision>77</cp:revision>
  <dcterms:created xsi:type="dcterms:W3CDTF">2017-04-10T08:27:47Z</dcterms:created>
  <dcterms:modified xsi:type="dcterms:W3CDTF">2017-06-28T17:37:12Z</dcterms:modified>
</cp:coreProperties>
</file>